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Lato" panose="020B0604020202020204" charset="-18"/>
      <p:regular r:id="rId27"/>
      <p:bold r:id="rId28"/>
      <p:italic r:id="rId29"/>
      <p:boldItalic r:id="rId30"/>
    </p:embeddedFont>
    <p:embeddedFont>
      <p:font typeface="Montserrat" panose="020B0604020202020204" charset="-18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6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18356b5ce_2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18356b5ce_2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8356b5ce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8356b5ce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18356b5ce_2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18356b5ce_2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18356b5ce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18356b5ce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18356b5ce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18356b5ce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18356b5ce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18356b5ce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8356b5ce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8356b5ce_2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8356b5ce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8356b5ce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8356b5ce_2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8356b5ce_2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18356b5ce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18356b5ce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18356b5ce_2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18356b5ce_2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XGBoost</a:t>
            </a:r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Witold Merkel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 Rydelek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Michał Stawikowski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iteration, updating predictions and residuals.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463" y="1409800"/>
            <a:ext cx="627706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iterations based on better predictions... 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413" y="1451850"/>
            <a:ext cx="6277066" cy="3530849"/>
          </a:xfrm>
          <a:prstGeom prst="rect">
            <a:avLst/>
          </a:prstGeom>
          <a:noFill/>
          <a:ln>
            <a:noFill/>
          </a:ln>
          <a:effectLst>
            <a:reflection stA="40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...till we get where we want.</a:t>
            </a:r>
            <a:endParaRPr/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3425" y="1285825"/>
            <a:ext cx="6177149" cy="3474649"/>
          </a:xfrm>
          <a:prstGeom prst="rect">
            <a:avLst/>
          </a:prstGeom>
          <a:noFill/>
          <a:ln>
            <a:noFill/>
          </a:ln>
          <a:effectLst>
            <a:reflection stA="20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BE96741-87B4-8940-8727-10E0CBF0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we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XGBoosting</a:t>
            </a:r>
            <a:r>
              <a:rPr lang="pl-PL" dirty="0"/>
              <a:t>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AAD2B195-DCFF-C247-957C-1CE4363D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2000" dirty="0" err="1"/>
              <a:t>Execution</a:t>
            </a:r>
            <a:r>
              <a:rPr lang="pl-PL" sz="2000" dirty="0"/>
              <a:t> </a:t>
            </a:r>
            <a:r>
              <a:rPr lang="pl-PL" sz="2000" dirty="0" err="1"/>
              <a:t>Speed</a:t>
            </a:r>
            <a:r>
              <a:rPr lang="pl-PL" sz="2000" dirty="0"/>
              <a:t>,</a:t>
            </a:r>
          </a:p>
          <a:p>
            <a:r>
              <a:rPr lang="pl-PL" sz="2000" dirty="0"/>
              <a:t>Model Performance.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B41931D-6D2A-8945-9C6A-8E301DF94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621973"/>
            <a:ext cx="2221345" cy="222134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68CF8CFC-A250-8F4E-8226-C1A99114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92" y="2125994"/>
            <a:ext cx="4811572" cy="27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4DD87D-776D-4B4E-98E2-C98BC208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3600" dirty="0"/>
              <a:t>SPEED!!!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A4DEBE6-6C2C-3E45-88A1-56B7785E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82" y="2111735"/>
            <a:ext cx="4634636" cy="2780782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7D9E45D4-6BB7-2340-B2EB-2043777EC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5900" y="1641375"/>
            <a:ext cx="7038900" cy="2911200"/>
          </a:xfrm>
        </p:spPr>
        <p:txBody>
          <a:bodyPr/>
          <a:lstStyle/>
          <a:p>
            <a:pPr marL="146050" indent="0">
              <a:buNone/>
            </a:pPr>
            <a:r>
              <a:rPr lang="pl-PL" sz="2000" dirty="0" err="1"/>
              <a:t>XGBoost</a:t>
            </a:r>
            <a:r>
              <a:rPr lang="pl-PL" sz="2000" dirty="0"/>
              <a:t> vs. </a:t>
            </a:r>
            <a:r>
              <a:rPr lang="pl-PL" sz="2000" dirty="0" err="1"/>
              <a:t>Implementations</a:t>
            </a:r>
            <a:r>
              <a:rPr lang="pl-PL" sz="2000" dirty="0"/>
              <a:t> of gradient </a:t>
            </a:r>
            <a:r>
              <a:rPr lang="pl-PL" sz="2000" dirty="0" err="1"/>
              <a:t>boosting</a:t>
            </a:r>
            <a:endParaRPr lang="pl-PL" sz="20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BD375458-FA83-4947-9FFF-11841A36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0" y="60225"/>
            <a:ext cx="30797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96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BC9D8EC-82A0-744C-86A9-E3A5D61C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PERFORMANCE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551AE6C-5512-0246-A053-2D74CEF7B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645" y="1533750"/>
            <a:ext cx="3073400" cy="2911200"/>
          </a:xfrm>
        </p:spPr>
        <p:txBody>
          <a:bodyPr/>
          <a:lstStyle/>
          <a:p>
            <a:r>
              <a:rPr lang="pl-PL" dirty="0"/>
              <a:t>go-to </a:t>
            </a:r>
            <a:r>
              <a:rPr lang="pl-PL" dirty="0" err="1"/>
              <a:t>algorithm</a:t>
            </a:r>
            <a:r>
              <a:rPr lang="pl-PL" dirty="0"/>
              <a:t> for </a:t>
            </a:r>
            <a:r>
              <a:rPr lang="pl-PL" dirty="0" err="1"/>
              <a:t>competition</a:t>
            </a:r>
            <a:r>
              <a:rPr lang="pl-PL" dirty="0"/>
              <a:t> </a:t>
            </a:r>
            <a:r>
              <a:rPr lang="pl-PL" dirty="0" err="1"/>
              <a:t>winners</a:t>
            </a:r>
            <a:r>
              <a:rPr lang="pl-PL" dirty="0"/>
              <a:t> on the </a:t>
            </a:r>
            <a:r>
              <a:rPr lang="pl-PL" dirty="0" err="1"/>
              <a:t>Kaggle</a:t>
            </a:r>
            <a:endParaRPr lang="pl-PL" dirty="0"/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44512A2-7859-F343-B546-71D239753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157" y="2989350"/>
            <a:ext cx="2215188" cy="166139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5C53135-D712-3D4A-A34D-FF1064EB4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545" y="1029509"/>
            <a:ext cx="5247534" cy="362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56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9B99D42-41E7-8544-ABD6-C2EB4F15C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XGBoost</a:t>
            </a:r>
            <a:r>
              <a:rPr lang="pl-PL" dirty="0"/>
              <a:t> </a:t>
            </a:r>
            <a:r>
              <a:rPr lang="pl-PL" dirty="0" err="1"/>
              <a:t>Features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F61B555-2C74-8249-BD7F-788AFFB9E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5173" y="2038605"/>
            <a:ext cx="7038900" cy="2911200"/>
          </a:xfrm>
        </p:spPr>
        <p:txBody>
          <a:bodyPr/>
          <a:lstStyle/>
          <a:p>
            <a:r>
              <a:rPr lang="pl-PL" sz="2400" dirty="0"/>
              <a:t>Model </a:t>
            </a:r>
            <a:r>
              <a:rPr lang="pl-PL" sz="2400" dirty="0" err="1"/>
              <a:t>Features</a:t>
            </a:r>
            <a:endParaRPr lang="pl-PL" sz="2400" dirty="0"/>
          </a:p>
          <a:p>
            <a:pPr fontAlgn="base"/>
            <a:r>
              <a:rPr lang="pl-PL" sz="2400" dirty="0"/>
              <a:t>System </a:t>
            </a:r>
            <a:r>
              <a:rPr lang="pl-PL" sz="2400" dirty="0" err="1"/>
              <a:t>Features</a:t>
            </a:r>
            <a:endParaRPr lang="pl-PL" sz="2400" dirty="0"/>
          </a:p>
          <a:p>
            <a:pPr fontAlgn="base"/>
            <a:r>
              <a:rPr lang="pl-PL" sz="2400" dirty="0" err="1"/>
              <a:t>Algorithm</a:t>
            </a:r>
            <a:r>
              <a:rPr lang="pl-PL" sz="2400" dirty="0"/>
              <a:t> </a:t>
            </a:r>
            <a:r>
              <a:rPr lang="pl-PL" sz="2400" dirty="0" err="1"/>
              <a:t>Features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66223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B4F19F1-22E5-A14F-925C-16967FB4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</a:t>
            </a:r>
            <a:r>
              <a:rPr lang="pl-PL" dirty="0" err="1"/>
              <a:t>Features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024F561-407F-8E46-AECF-621222058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736" y="1307850"/>
            <a:ext cx="7038900" cy="2911200"/>
          </a:xfrm>
        </p:spPr>
        <p:txBody>
          <a:bodyPr/>
          <a:lstStyle/>
          <a:p>
            <a:r>
              <a:rPr lang="pl-PL" sz="1800" dirty="0"/>
              <a:t>Gradient </a:t>
            </a:r>
            <a:r>
              <a:rPr lang="pl-PL" sz="1800" dirty="0" err="1"/>
              <a:t>Boosting</a:t>
            </a:r>
            <a:r>
              <a:rPr lang="pl-PL" sz="1800" dirty="0"/>
              <a:t>,</a:t>
            </a:r>
          </a:p>
          <a:p>
            <a:r>
              <a:rPr lang="pl-PL" sz="1800" dirty="0" err="1"/>
              <a:t>Stochastic</a:t>
            </a:r>
            <a:r>
              <a:rPr lang="pl-PL" sz="1800" dirty="0"/>
              <a:t> Gradient </a:t>
            </a:r>
            <a:r>
              <a:rPr lang="pl-PL" sz="1800" dirty="0" err="1"/>
              <a:t>Boosting</a:t>
            </a:r>
            <a:r>
              <a:rPr lang="pl-PL" sz="1800" dirty="0"/>
              <a:t>,</a:t>
            </a:r>
          </a:p>
          <a:p>
            <a:r>
              <a:rPr lang="pl-PL" sz="1800" dirty="0" err="1"/>
              <a:t>Regularized</a:t>
            </a:r>
            <a:r>
              <a:rPr lang="pl-PL" sz="1800" dirty="0"/>
              <a:t> Gradient </a:t>
            </a:r>
            <a:r>
              <a:rPr lang="pl-PL" sz="1800" dirty="0" err="1"/>
              <a:t>Boosting</a:t>
            </a:r>
            <a:r>
              <a:rPr lang="pl-PL" sz="1800" dirty="0"/>
              <a:t>.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5453680-8D16-F145-910F-98E92CA8A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53882"/>
            <a:ext cx="4025515" cy="30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2F5DB5F-C17F-114C-8A3E-0B63774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System </a:t>
            </a:r>
            <a:r>
              <a:rPr lang="pl-PL" dirty="0" err="1"/>
              <a:t>Features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1DD61A4-F6EE-504F-942D-B80A19E51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969600"/>
            <a:ext cx="7038900" cy="2911200"/>
          </a:xfrm>
        </p:spPr>
        <p:txBody>
          <a:bodyPr/>
          <a:lstStyle/>
          <a:p>
            <a:r>
              <a:rPr lang="pl-PL" sz="1600" dirty="0" err="1"/>
              <a:t>Parallelization</a:t>
            </a:r>
            <a:r>
              <a:rPr lang="pl-PL" sz="1600" dirty="0"/>
              <a:t>,</a:t>
            </a:r>
          </a:p>
          <a:p>
            <a:r>
              <a:rPr lang="pl-PL" sz="1600" dirty="0"/>
              <a:t>Distributed Computing,</a:t>
            </a:r>
          </a:p>
          <a:p>
            <a:r>
              <a:rPr lang="pl-PL" sz="1600" dirty="0"/>
              <a:t>Out-of-</a:t>
            </a:r>
            <a:r>
              <a:rPr lang="pl-PL" sz="1600" dirty="0" err="1"/>
              <a:t>Core</a:t>
            </a:r>
            <a:r>
              <a:rPr lang="pl-PL" sz="1600" dirty="0"/>
              <a:t> Computing,</a:t>
            </a:r>
          </a:p>
          <a:p>
            <a:r>
              <a:rPr lang="pl-PL" sz="1600" dirty="0"/>
              <a:t>Cache </a:t>
            </a:r>
            <a:r>
              <a:rPr lang="pl-PL" sz="1600" dirty="0" err="1"/>
              <a:t>Optimization</a:t>
            </a:r>
            <a:endParaRPr lang="pl-PL" sz="16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61DA3D87-BFA0-1441-9969-5F689712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06" y="271868"/>
            <a:ext cx="3668376" cy="275128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039B343C-378B-8E48-A993-D7F99EB8C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8535"/>
            <a:ext cx="5458691" cy="23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8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C955011-1171-5047-86C4-FFBC7E80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Algorithm</a:t>
            </a:r>
            <a:r>
              <a:rPr lang="pl-PL" dirty="0"/>
              <a:t> </a:t>
            </a:r>
            <a:r>
              <a:rPr lang="pl-PL" dirty="0" err="1"/>
              <a:t>Features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6E1B373-332D-7B4D-80DF-E24C0066D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800" dirty="0" err="1"/>
              <a:t>Sparse</a:t>
            </a:r>
            <a:r>
              <a:rPr lang="pl-PL" sz="1800" dirty="0"/>
              <a:t> </a:t>
            </a:r>
            <a:r>
              <a:rPr lang="pl-PL" sz="1800" dirty="0" err="1"/>
              <a:t>Aware</a:t>
            </a:r>
            <a:r>
              <a:rPr lang="pl-PL" sz="1800" dirty="0"/>
              <a:t>,</a:t>
            </a:r>
          </a:p>
          <a:p>
            <a:r>
              <a:rPr lang="pl-PL" sz="1800" dirty="0"/>
              <a:t>Block </a:t>
            </a:r>
            <a:r>
              <a:rPr lang="pl-PL" sz="1800" dirty="0" err="1"/>
              <a:t>Structure</a:t>
            </a:r>
            <a:r>
              <a:rPr lang="pl-PL" sz="1800" dirty="0"/>
              <a:t>,</a:t>
            </a:r>
          </a:p>
          <a:p>
            <a:r>
              <a:rPr lang="pl-PL" sz="1800" dirty="0" err="1"/>
              <a:t>Continued</a:t>
            </a:r>
            <a:r>
              <a:rPr lang="pl-PL" sz="1800" dirty="0"/>
              <a:t> Training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E3205D9-1EC6-334A-BF77-6DA95E2E5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06" y="2913495"/>
            <a:ext cx="2230005" cy="223000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35652A0-7BFB-F441-8B80-2CEAD18B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492" y="2458569"/>
            <a:ext cx="4384386" cy="22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41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846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OF PRESENTATION</a:t>
            </a:r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/>
              <a:t>Gentle Introduction.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/>
              <a:t>How it works?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/>
              <a:t>Why Use </a:t>
            </a:r>
            <a:r>
              <a:rPr lang="en" sz="2400" dirty="0" err="1"/>
              <a:t>XGBoost</a:t>
            </a:r>
            <a:r>
              <a:rPr lang="en" sz="2400" dirty="0"/>
              <a:t>?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 err="1"/>
              <a:t>XGBoost</a:t>
            </a:r>
            <a:r>
              <a:rPr lang="en" sz="2400" dirty="0"/>
              <a:t> Features.</a:t>
            </a:r>
            <a:endParaRPr sz="2400" dirty="0"/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 dirty="0" err="1"/>
              <a:t>XGBoost</a:t>
            </a:r>
            <a:r>
              <a:rPr lang="en" sz="2400" dirty="0"/>
              <a:t> in R and Python.</a:t>
            </a:r>
            <a:endParaRPr sz="2400" dirty="0"/>
          </a:p>
        </p:txBody>
      </p:sp>
      <p:sp>
        <p:nvSpPr>
          <p:cNvPr id="142" name="Google Shape;142;p14"/>
          <p:cNvSpPr txBox="1"/>
          <p:nvPr/>
        </p:nvSpPr>
        <p:spPr>
          <a:xfrm rot="1759578">
            <a:off x="6259395" y="1084089"/>
            <a:ext cx="2857390" cy="2975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r>
              <a:rPr lang="en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treeeme!1!</a:t>
            </a:r>
            <a:endParaRPr sz="3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radient</a:t>
            </a:r>
            <a:endParaRPr sz="3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" sz="3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BOOST</a:t>
            </a:r>
            <a:r>
              <a:rPr lang="en" sz="3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ing</a:t>
            </a:r>
            <a:endParaRPr sz="30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4E386BE-6B60-43CF-923B-9E3B7963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207700"/>
            <a:ext cx="7038900" cy="914100"/>
          </a:xfrm>
        </p:spPr>
        <p:txBody>
          <a:bodyPr/>
          <a:lstStyle/>
          <a:p>
            <a:r>
              <a:rPr lang="pl-PL" dirty="0" err="1"/>
              <a:t>Implementation</a:t>
            </a:r>
            <a:r>
              <a:rPr lang="pl-PL" dirty="0"/>
              <a:t> in R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xgboost</a:t>
            </a:r>
            <a:r>
              <a:rPr lang="pl-PL" dirty="0"/>
              <a:t> </a:t>
            </a:r>
            <a:r>
              <a:rPr lang="pl-PL" dirty="0" err="1"/>
              <a:t>package</a:t>
            </a:r>
            <a:r>
              <a:rPr lang="pl-PL" dirty="0"/>
              <a:t>:</a:t>
            </a:r>
            <a:br>
              <a:rPr lang="pl-PL" dirty="0"/>
            </a:br>
            <a:r>
              <a:rPr lang="pl-PL" dirty="0"/>
              <a:t>data </a:t>
            </a:r>
            <a:r>
              <a:rPr lang="pl-PL" dirty="0" err="1"/>
              <a:t>preparation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E9990A0-4B66-4DB9-A046-D2A02CAF22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A4EF97E9-5987-4449-B5BC-8B828888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23950"/>
            <a:ext cx="78486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76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D94F070-D64C-4206-BB4A-29C72F91F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631" y="336600"/>
            <a:ext cx="7038900" cy="914100"/>
          </a:xfrm>
        </p:spPr>
        <p:txBody>
          <a:bodyPr/>
          <a:lstStyle/>
          <a:p>
            <a:r>
              <a:rPr lang="pl-PL" dirty="0" err="1"/>
              <a:t>Implementation</a:t>
            </a:r>
            <a:r>
              <a:rPr lang="pl-PL" dirty="0"/>
              <a:t> in R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xgboost</a:t>
            </a:r>
            <a:r>
              <a:rPr lang="pl-PL" dirty="0"/>
              <a:t> </a:t>
            </a:r>
            <a:r>
              <a:rPr lang="pl-PL" dirty="0" err="1"/>
              <a:t>package</a:t>
            </a:r>
            <a:r>
              <a:rPr lang="pl-PL" dirty="0"/>
              <a:t>:</a:t>
            </a:r>
            <a:br>
              <a:rPr lang="pl-PL" dirty="0"/>
            </a:br>
            <a:r>
              <a:rPr lang="pl-PL" dirty="0" err="1"/>
              <a:t>training</a:t>
            </a:r>
            <a:r>
              <a:rPr lang="pl-PL" dirty="0"/>
              <a:t> and </a:t>
            </a:r>
            <a:r>
              <a:rPr lang="pl-PL" dirty="0" err="1"/>
              <a:t>prediction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9692873-E444-4212-BD1E-34C63BCB9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A120B20-2CB5-4040-837C-25700EAA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956" y="1897857"/>
            <a:ext cx="657225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B7E4308-C8DF-4031-B689-481073AFF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500" y="-63300"/>
            <a:ext cx="7038900" cy="914100"/>
          </a:xfrm>
        </p:spPr>
        <p:txBody>
          <a:bodyPr/>
          <a:lstStyle/>
          <a:p>
            <a:r>
              <a:rPr lang="pl-PL" dirty="0" err="1"/>
              <a:t>Comparison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mlr</a:t>
            </a:r>
            <a:r>
              <a:rPr lang="pl-PL" dirty="0"/>
              <a:t>:</a:t>
            </a:r>
            <a:br>
              <a:rPr lang="pl-PL" dirty="0"/>
            </a:br>
            <a:r>
              <a:rPr lang="pl-PL" dirty="0" err="1"/>
              <a:t>XGBoost</a:t>
            </a:r>
            <a:r>
              <a:rPr lang="pl-PL" dirty="0"/>
              <a:t> vs </a:t>
            </a:r>
            <a:r>
              <a:rPr lang="pl-PL" dirty="0" err="1"/>
              <a:t>Ranger</a:t>
            </a:r>
            <a:r>
              <a:rPr lang="pl-PL" dirty="0"/>
              <a:t> vs GBM</a:t>
            </a:r>
            <a:br>
              <a:rPr lang="pl-PL" dirty="0"/>
            </a:br>
            <a:r>
              <a:rPr lang="pl-PL" dirty="0"/>
              <a:t> 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456F2786-178B-4B05-8B70-EA535804B5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D28BBB6-09D1-4BAB-919F-FDAD91EE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78" y="969157"/>
            <a:ext cx="6293644" cy="410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8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572828-DD1C-4E2D-B9C2-464A553F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Comparison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mlr</a:t>
            </a:r>
            <a:r>
              <a:rPr lang="pl-PL" dirty="0"/>
              <a:t>:</a:t>
            </a:r>
            <a:br>
              <a:rPr lang="pl-PL" dirty="0"/>
            </a:br>
            <a:r>
              <a:rPr lang="pl-PL" dirty="0" err="1"/>
              <a:t>results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8181B26-FF36-4A6F-9D4E-71369F791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B16E022-A81E-4382-A6CB-994BC7143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62" y="1307850"/>
            <a:ext cx="3800475" cy="70485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09DCC6B-83AB-46E7-AC97-90F6D061E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4" y="2106863"/>
            <a:ext cx="4629150" cy="2047875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D44BC0C-EEE9-4319-BBAB-D4D81EB7E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411" y="4248901"/>
            <a:ext cx="33051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7A8D75-0D2D-4DD1-BE2D-E0E9CAB9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Implementation</a:t>
            </a:r>
            <a:r>
              <a:rPr lang="pl-PL" dirty="0"/>
              <a:t> in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F7CF8D1-9494-482A-9556-52ACE375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B5DB586-8780-4B3C-8080-B89BF5FA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329"/>
            <a:ext cx="9144000" cy="380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8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Gentle Introduction</a:t>
            </a:r>
            <a:endParaRPr b="1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185125" y="992275"/>
            <a:ext cx="7185900" cy="4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200" y="1074550"/>
            <a:ext cx="6997750" cy="38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25" y="91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is an implementation of gradient boosted decision trees designed for speed and performance.</a:t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608739" y="1757075"/>
            <a:ext cx="5073661" cy="2762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0"/>
              </a:srgbClr>
            </a:outerShdw>
            <a:reflection stA="25000" endPos="30000" dist="38100" dir="5400000" fadeDir="5400012" sy="-100000" algn="bl" rotWithShape="0"/>
          </a:effectLst>
        </p:spPr>
      </p:pic>
      <p:sp>
        <p:nvSpPr>
          <p:cNvPr id="156" name="Google Shape;156;p16"/>
          <p:cNvSpPr txBox="1"/>
          <p:nvPr/>
        </p:nvSpPr>
        <p:spPr>
          <a:xfrm>
            <a:off x="6421050" y="1757075"/>
            <a:ext cx="2286000" cy="2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,,The name xgboost, though, actually refers to the engineering goal to push the limit of computations resources for boosted tree algorithms. Which is the reason why many people use xgboost.’’</a:t>
            </a: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~ Tianqi Chen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- researcher that started XGBoost project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 in steps.</a:t>
            </a: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body" idx="1"/>
          </p:nvPr>
        </p:nvSpPr>
        <p:spPr>
          <a:xfrm>
            <a:off x="1378425" y="992275"/>
            <a:ext cx="3135000" cy="40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Our dataset.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2"/>
          </p:nvPr>
        </p:nvSpPr>
        <p:spPr>
          <a:xfrm>
            <a:off x="4882800" y="992275"/>
            <a:ext cx="3403200" cy="3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2.    First arbitrary prediction.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448" y="1430800"/>
            <a:ext cx="2554100" cy="33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4696" y="1430800"/>
            <a:ext cx="1769329" cy="33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trees and Similarity Score.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50" y="1522150"/>
            <a:ext cx="5766600" cy="3243699"/>
          </a:xfrm>
          <a:prstGeom prst="rect">
            <a:avLst/>
          </a:prstGeom>
          <a:noFill/>
          <a:ln>
            <a:noFill/>
          </a:ln>
          <a:effectLst>
            <a:reflection stA="16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Thresholds and computing Gain.</a:t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75" y="1453650"/>
            <a:ext cx="5963050" cy="3354226"/>
          </a:xfrm>
          <a:prstGeom prst="rect">
            <a:avLst/>
          </a:prstGeom>
          <a:noFill/>
          <a:ln>
            <a:noFill/>
          </a:ln>
          <a:effectLst>
            <a:reflection stA="40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Shifting threshold and choosing the best one based on Gain.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413" y="1435025"/>
            <a:ext cx="494916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Deepening the tree and selecting next thresholds.</a:t>
            </a: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150" y="1426625"/>
            <a:ext cx="6277066" cy="3530849"/>
          </a:xfrm>
          <a:prstGeom prst="rect">
            <a:avLst/>
          </a:prstGeom>
          <a:noFill/>
          <a:ln>
            <a:noFill/>
          </a:ln>
          <a:effectLst>
            <a:reflection stA="40000"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268</Words>
  <Application>Microsoft Office PowerPoint</Application>
  <PresentationFormat>Pokaz na ekranie (16:9)</PresentationFormat>
  <Paragraphs>57</Paragraphs>
  <Slides>24</Slides>
  <Notes>12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28" baseType="lpstr">
      <vt:lpstr>Arial</vt:lpstr>
      <vt:lpstr>Lato</vt:lpstr>
      <vt:lpstr>Montserrat</vt:lpstr>
      <vt:lpstr>Focus</vt:lpstr>
      <vt:lpstr>Introduction to XGBoost</vt:lpstr>
      <vt:lpstr>OUTLINE OF PRESENTATION</vt:lpstr>
      <vt:lpstr>Gentle Introduction</vt:lpstr>
      <vt:lpstr>XGBoost is an implementation of gradient boosted decision trees designed for speed and performance.</vt:lpstr>
      <vt:lpstr>How it works in steps.</vt:lpstr>
      <vt:lpstr>XGBoost trees and Similarity Score. </vt:lpstr>
      <vt:lpstr>Choosing Thresholds and computing Gain.</vt:lpstr>
      <vt:lpstr>Shifting threshold and choosing the best one based on Gain.</vt:lpstr>
      <vt:lpstr>Deepening the tree and selecting next thresholds.</vt:lpstr>
      <vt:lpstr>First iteration, updating predictions and residuals.</vt:lpstr>
      <vt:lpstr>Next iterations based on better predictions... </vt:lpstr>
      <vt:lpstr>...till we get where we want.</vt:lpstr>
      <vt:lpstr>Why should we use XGBoosting?</vt:lpstr>
      <vt:lpstr>SPEED!!!</vt:lpstr>
      <vt:lpstr>PERFORMANCE</vt:lpstr>
      <vt:lpstr>XGBoost Features </vt:lpstr>
      <vt:lpstr>Model Features </vt:lpstr>
      <vt:lpstr>System Features </vt:lpstr>
      <vt:lpstr>Algorithm Features </vt:lpstr>
      <vt:lpstr>Implementation in R using xgboost package: data preparation</vt:lpstr>
      <vt:lpstr>Implementation in R using xgboost package: training and prediction</vt:lpstr>
      <vt:lpstr>Comparison using mlr: XGBoost vs Ranger vs GBM  </vt:lpstr>
      <vt:lpstr>Comparison using mlr: results</vt:lpstr>
      <vt:lpstr>Implementation in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XGBoost</dc:title>
  <cp:lastModifiedBy>Adam</cp:lastModifiedBy>
  <cp:revision>12</cp:revision>
  <dcterms:modified xsi:type="dcterms:W3CDTF">2020-03-19T20:25:12Z</dcterms:modified>
</cp:coreProperties>
</file>